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0" r:id="rId2"/>
    <p:sldId id="257" r:id="rId3"/>
    <p:sldId id="259" r:id="rId4"/>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72" d="100"/>
          <a:sy n="72" d="100"/>
        </p:scale>
        <p:origin x="63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E14E07F4-BE72-473F-ABE7-8A45445D0504}" type="datetimeFigureOut">
              <a:rPr kumimoji="1" lang="ja-JP" altLang="en-US" smtClean="0"/>
              <a:t>2020/6/17</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E973BA8-F541-4AD0-A272-D3324AB4B3D0}" type="slidenum">
              <a:rPr kumimoji="1" lang="ja-JP" altLang="en-US" smtClean="0"/>
              <a:t>‹#›</a:t>
            </a:fld>
            <a:endParaRPr kumimoji="1" lang="ja-JP" altLang="en-US"/>
          </a:p>
        </p:txBody>
      </p:sp>
    </p:spTree>
    <p:extLst>
      <p:ext uri="{BB962C8B-B14F-4D97-AF65-F5344CB8AC3E}">
        <p14:creationId xmlns:p14="http://schemas.microsoft.com/office/powerpoint/2010/main" val="4415491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9147BC-7021-2143-93A7-AB4572DF407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9BD042B-09FA-FA40-A129-9BEF7C9664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3E555D8-CD4A-4447-BDA5-DDF3D215C5DB}"/>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5" name="フッター プレースホルダー 4">
            <a:extLst>
              <a:ext uri="{FF2B5EF4-FFF2-40B4-BE49-F238E27FC236}">
                <a16:creationId xmlns:a16="http://schemas.microsoft.com/office/drawing/2014/main" id="{1954E38B-E237-6A48-8957-39469CBAF2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560FB0-4D62-3E45-80D7-C1A50B4FE524}"/>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191858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D2D450-4222-3246-B760-C21F5CAEE1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24F998D-5C2D-2C4F-9168-4FCDD192B48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41D4EF-BE8F-594C-A806-A095EEBDD026}"/>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5" name="フッター プレースホルダー 4">
            <a:extLst>
              <a:ext uri="{FF2B5EF4-FFF2-40B4-BE49-F238E27FC236}">
                <a16:creationId xmlns:a16="http://schemas.microsoft.com/office/drawing/2014/main" id="{E6AC97F7-C7D3-524B-AA6C-D5ADCC0573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1DE2CA-D618-AA43-91FB-0D4B210F7AB3}"/>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312299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64290BA-C06D-5A42-AD9D-40411559C83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7884961-BE7D-3E46-B722-9BEE4ABFA66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BBD04F-6D20-A34F-8F91-7F2419B69B7B}"/>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5" name="フッター プレースホルダー 4">
            <a:extLst>
              <a:ext uri="{FF2B5EF4-FFF2-40B4-BE49-F238E27FC236}">
                <a16:creationId xmlns:a16="http://schemas.microsoft.com/office/drawing/2014/main" id="{30288AC3-EC7C-004E-8079-FBB68FF874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E0B1D6-A979-A449-986F-A222AAF9261C}"/>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247533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8ECF2B-FFBD-7A47-AE80-63FA5E63600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73F7A7B-55DD-5F49-972C-B0C9E3CA631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738D4F-A923-4144-B000-38C68A56BD9F}"/>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5" name="フッター プレースホルダー 4">
            <a:extLst>
              <a:ext uri="{FF2B5EF4-FFF2-40B4-BE49-F238E27FC236}">
                <a16:creationId xmlns:a16="http://schemas.microsoft.com/office/drawing/2014/main" id="{3C9D1CCA-34BE-B149-BA29-51D1AEF527B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64D2F4-34F7-234A-833A-AB0A66C8AEF8}"/>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140855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DB8B4-162F-8A47-9BBE-23CD786569A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24E2786-9072-3843-A2AA-DB6AFF5B20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A48F660-E748-E842-A1D2-B298DAEBA383}"/>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5" name="フッター プレースホルダー 4">
            <a:extLst>
              <a:ext uri="{FF2B5EF4-FFF2-40B4-BE49-F238E27FC236}">
                <a16:creationId xmlns:a16="http://schemas.microsoft.com/office/drawing/2014/main" id="{89050997-267C-1147-B5CF-AF317C5754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9D9AA3-B91F-1644-8AE6-E7D44C095728}"/>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311192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E8B01E-B873-464C-9BE4-C741146ECEF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1FDF5F-C5BA-4041-8259-8D322EB12B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CB51C1C-46D0-694A-A93E-5B820156B49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2164644-6412-9442-8E1F-41D873CE69C4}"/>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6" name="フッター プレースホルダー 5">
            <a:extLst>
              <a:ext uri="{FF2B5EF4-FFF2-40B4-BE49-F238E27FC236}">
                <a16:creationId xmlns:a16="http://schemas.microsoft.com/office/drawing/2014/main" id="{61E5C2A0-A8A6-7E4C-971A-546C7E0B7B3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5EEA047-67D7-F74A-8467-90ACC2858E20}"/>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1862177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15B584-2B2E-C445-8D3A-C6A99EA6888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712CD7-3C81-A441-83ED-8C85B297F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0D5F78-734D-E443-84E9-3F02C44F8C9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E9531F5-3B25-944A-9FDB-01DFBD338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18CA2E-BC59-634D-9A1D-05FE33B75FB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22923FB-AB9F-5E49-9F34-5D91D3D4E5D8}"/>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8" name="フッター プレースホルダー 7">
            <a:extLst>
              <a:ext uri="{FF2B5EF4-FFF2-40B4-BE49-F238E27FC236}">
                <a16:creationId xmlns:a16="http://schemas.microsoft.com/office/drawing/2014/main" id="{6061B3B4-47D2-9B44-9B25-DBEA3828F78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FC4C2B5-1421-F640-9B9C-0D403EC67972}"/>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261586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EC72EF-76AA-8746-AC4C-7BD75D72C16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BCA6A37-30B9-D945-A49C-25783F9F100A}"/>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4" name="フッター プレースホルダー 3">
            <a:extLst>
              <a:ext uri="{FF2B5EF4-FFF2-40B4-BE49-F238E27FC236}">
                <a16:creationId xmlns:a16="http://schemas.microsoft.com/office/drawing/2014/main" id="{FA4609EE-A9F6-DE4E-A02F-CE3995648E2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825465F-3E9E-B645-9540-E05EAE96DCEC}"/>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106468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8405846-BA6E-D547-B176-1ADEFB2A4A23}"/>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3" name="フッター プレースホルダー 2">
            <a:extLst>
              <a:ext uri="{FF2B5EF4-FFF2-40B4-BE49-F238E27FC236}">
                <a16:creationId xmlns:a16="http://schemas.microsoft.com/office/drawing/2014/main" id="{2422889F-D005-AC46-A64A-B1DAACED658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2C9F9EB-94D2-CA4D-83CD-C90950829D46}"/>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421485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39EA8-9ABA-E24E-BB8E-C549BED0851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43C05D1-E9E9-5E42-B270-87500B8477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55963A8-ACFC-8A4C-99D4-0A60E4106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266EC7E-CB83-3945-8E57-9A224EE42325}"/>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6" name="フッター プレースホルダー 5">
            <a:extLst>
              <a:ext uri="{FF2B5EF4-FFF2-40B4-BE49-F238E27FC236}">
                <a16:creationId xmlns:a16="http://schemas.microsoft.com/office/drawing/2014/main" id="{CBA4D7F3-52DE-8A4A-A513-715AD7D092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982322A-DAC9-3447-B1A5-D9B1DF43C5DD}"/>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21639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AC863D-4F93-7443-A9E6-B2159308C07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17A7B22-B12B-1147-9B69-8180BE0849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40E5F86-E112-AE47-BE70-02B29837C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BF7517-7DD7-1248-8F1F-3C9B2B0B04CA}"/>
              </a:ext>
            </a:extLst>
          </p:cNvPr>
          <p:cNvSpPr>
            <a:spLocks noGrp="1"/>
          </p:cNvSpPr>
          <p:nvPr>
            <p:ph type="dt" sz="half" idx="10"/>
          </p:nvPr>
        </p:nvSpPr>
        <p:spPr/>
        <p:txBody>
          <a:bodyPr/>
          <a:lstStyle/>
          <a:p>
            <a:fld id="{AB3F1533-92E5-9343-B1B6-C15EDCB80601}" type="datetimeFigureOut">
              <a:rPr kumimoji="1" lang="ja-JP" altLang="en-US" smtClean="0"/>
              <a:t>2020/6/17</a:t>
            </a:fld>
            <a:endParaRPr kumimoji="1" lang="ja-JP" altLang="en-US"/>
          </a:p>
        </p:txBody>
      </p:sp>
      <p:sp>
        <p:nvSpPr>
          <p:cNvPr id="6" name="フッター プレースホルダー 5">
            <a:extLst>
              <a:ext uri="{FF2B5EF4-FFF2-40B4-BE49-F238E27FC236}">
                <a16:creationId xmlns:a16="http://schemas.microsoft.com/office/drawing/2014/main" id="{E62B095C-FB62-1E4B-BF75-4622C713E2D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6719B37-CC5B-4242-B668-0C257A6A6AFC}"/>
              </a:ext>
            </a:extLst>
          </p:cNvPr>
          <p:cNvSpPr>
            <a:spLocks noGrp="1"/>
          </p:cNvSpPr>
          <p:nvPr>
            <p:ph type="sldNum" sz="quarter" idx="12"/>
          </p:nvPr>
        </p:nvSpPr>
        <p:spPr/>
        <p:txBody>
          <a:body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309931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72774C-C3DA-FF43-8503-8358D618F5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133875-6578-044A-92CF-C7F2F6A109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AC1BC69-51A7-C444-B140-196A8F5D5B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F1533-92E5-9343-B1B6-C15EDCB80601}" type="datetimeFigureOut">
              <a:rPr kumimoji="1" lang="ja-JP" altLang="en-US" smtClean="0"/>
              <a:t>2020/6/17</a:t>
            </a:fld>
            <a:endParaRPr kumimoji="1" lang="ja-JP" altLang="en-US"/>
          </a:p>
        </p:txBody>
      </p:sp>
      <p:sp>
        <p:nvSpPr>
          <p:cNvPr id="5" name="フッター プレースホルダー 4">
            <a:extLst>
              <a:ext uri="{FF2B5EF4-FFF2-40B4-BE49-F238E27FC236}">
                <a16:creationId xmlns:a16="http://schemas.microsoft.com/office/drawing/2014/main" id="{F68C1A08-4558-BE44-9161-2DFA506713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89A5818-B711-9D44-B36F-11F6BFFCAA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FDB36-EC50-6D46-B12B-4BB29B66723D}" type="slidenum">
              <a:rPr kumimoji="1" lang="ja-JP" altLang="en-US" smtClean="0"/>
              <a:t>‹#›</a:t>
            </a:fld>
            <a:endParaRPr kumimoji="1" lang="ja-JP" altLang="en-US"/>
          </a:p>
        </p:txBody>
      </p:sp>
    </p:spTree>
    <p:extLst>
      <p:ext uri="{BB962C8B-B14F-4D97-AF65-F5344CB8AC3E}">
        <p14:creationId xmlns:p14="http://schemas.microsoft.com/office/powerpoint/2010/main" val="1702061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5E6B443-D246-42CD-A05A-250BE12ECFC7}"/>
              </a:ext>
            </a:extLst>
          </p:cNvPr>
          <p:cNvSpPr txBox="1"/>
          <p:nvPr/>
        </p:nvSpPr>
        <p:spPr>
          <a:xfrm>
            <a:off x="1099930" y="1805272"/>
            <a:ext cx="10310192" cy="5632311"/>
          </a:xfrm>
          <a:prstGeom prst="rect">
            <a:avLst/>
          </a:prstGeom>
          <a:noFill/>
        </p:spPr>
        <p:txBody>
          <a:bodyPr wrap="square" rtlCol="0">
            <a:spAutoFit/>
          </a:bodyPr>
          <a:lstStyle/>
          <a:p>
            <a:r>
              <a:rPr kumimoji="1" lang="ja-JP" altLang="en-US" sz="1200" dirty="0"/>
              <a:t>　　　　　　　　　　　　　　　　　　　　　　　　　　　　　　　　　　　　</a:t>
            </a:r>
            <a:r>
              <a:rPr kumimoji="1" lang="ja-JP" altLang="en-US" sz="1400" dirty="0"/>
              <a:t>　　　　</a:t>
            </a:r>
            <a:r>
              <a:rPr kumimoji="1" lang="ja-JP" altLang="en-US" sz="1600" dirty="0"/>
              <a:t>　　　　　　　　　令和２年</a:t>
            </a:r>
            <a:r>
              <a:rPr kumimoji="1" lang="ja-JP" altLang="en-US" sz="1600"/>
              <a:t>６月１７日</a:t>
            </a:r>
            <a:endParaRPr kumimoji="1" lang="en-US" altLang="ja-JP" sz="1600" dirty="0"/>
          </a:p>
          <a:p>
            <a:r>
              <a:rPr lang="ja-JP" altLang="en-US" sz="2000" dirty="0"/>
              <a:t>保護者のみなさま</a:t>
            </a:r>
            <a:endParaRPr lang="en-US" altLang="ja-JP" sz="2000" dirty="0"/>
          </a:p>
          <a:p>
            <a:r>
              <a:rPr kumimoji="1" lang="ja-JP" altLang="en-US" sz="2000" dirty="0"/>
              <a:t>　　　　　　　　　　　　　　　　　　　　　　　　　　　　　　　雲雀丘学園幼稚園</a:t>
            </a:r>
            <a:endParaRPr kumimoji="1" lang="en-US" altLang="ja-JP" sz="2000" dirty="0"/>
          </a:p>
          <a:p>
            <a:endParaRPr kumimoji="1" lang="en-US" altLang="ja-JP" sz="1400" dirty="0"/>
          </a:p>
          <a:p>
            <a:r>
              <a:rPr lang="ja-JP" altLang="en-US" sz="1400" dirty="0"/>
              <a:t>　　　　</a:t>
            </a:r>
            <a:r>
              <a:rPr lang="ja-JP" altLang="en-US" sz="3200" dirty="0"/>
              <a:t>　</a:t>
            </a:r>
            <a:r>
              <a:rPr lang="ja-JP" altLang="en-US" sz="3200" b="1" u="sng" dirty="0"/>
              <a:t>出席停止と臨時休業の取り扱いについて</a:t>
            </a:r>
            <a:endParaRPr lang="en-US" altLang="ja-JP" sz="3200" b="1" u="sng" dirty="0"/>
          </a:p>
          <a:p>
            <a:endParaRPr kumimoji="1" lang="en-US" altLang="ja-JP" sz="3200" b="1" u="sng" dirty="0"/>
          </a:p>
          <a:p>
            <a:r>
              <a:rPr lang="ja-JP" altLang="en-US" sz="1400" dirty="0"/>
              <a:t>　　</a:t>
            </a:r>
            <a:r>
              <a:rPr lang="ja-JP" altLang="en-US" sz="2400" dirty="0"/>
              <a:t>宝塚市から、下記の通り学校園関係者に感染者や濃厚接触者等が発生</a:t>
            </a:r>
            <a:endParaRPr lang="en-US" altLang="ja-JP" sz="2400" dirty="0"/>
          </a:p>
          <a:p>
            <a:r>
              <a:rPr lang="ja-JP" altLang="en-US" sz="2400" dirty="0"/>
              <a:t>　した場合の出席停止の</a:t>
            </a:r>
            <a:r>
              <a:rPr kumimoji="1" lang="ja-JP" altLang="en-US" sz="2400" dirty="0"/>
              <a:t>取り扱いが示されましたので、お知らせいたし</a:t>
            </a:r>
            <a:endParaRPr kumimoji="1" lang="en-US" altLang="ja-JP" sz="2400" dirty="0"/>
          </a:p>
          <a:p>
            <a:r>
              <a:rPr lang="ja-JP" altLang="en-US" sz="2400" dirty="0"/>
              <a:t>　</a:t>
            </a:r>
            <a:r>
              <a:rPr kumimoji="1" lang="ja-JP" altLang="en-US" sz="2400" dirty="0"/>
              <a:t>ます。なお、雲雀丘学園幼稚園もその方針に</a:t>
            </a:r>
            <a:r>
              <a:rPr lang="ja-JP" altLang="en-US" sz="2400" dirty="0"/>
              <a:t>基づいた対応を取ります</a:t>
            </a:r>
            <a:endParaRPr lang="en-US" altLang="ja-JP" sz="2400" dirty="0"/>
          </a:p>
          <a:p>
            <a:r>
              <a:rPr lang="ja-JP" altLang="en-US" sz="2400" dirty="0"/>
              <a:t>　ので、よろしくお願いいたします。</a:t>
            </a:r>
            <a:endParaRPr lang="en-US" altLang="ja-JP" sz="2400" dirty="0"/>
          </a:p>
          <a:p>
            <a:endParaRPr kumimoji="1" lang="en-US" altLang="ja-JP" sz="2400" dirty="0"/>
          </a:p>
          <a:p>
            <a:r>
              <a:rPr lang="ja-JP" altLang="en-US" sz="2400" dirty="0"/>
              <a:t>　</a:t>
            </a:r>
            <a:r>
              <a:rPr lang="en-US" altLang="ja-JP" sz="2400" dirty="0"/>
              <a:t>【</a:t>
            </a:r>
            <a:r>
              <a:rPr lang="ja-JP" altLang="en-US" sz="2400" b="1" dirty="0"/>
              <a:t>保護者の方へのお願い</a:t>
            </a:r>
            <a:r>
              <a:rPr lang="en-US" altLang="ja-JP" sz="2400" dirty="0"/>
              <a:t>】</a:t>
            </a:r>
          </a:p>
          <a:p>
            <a:r>
              <a:rPr kumimoji="1" lang="ja-JP" altLang="en-US" sz="2400" dirty="0"/>
              <a:t>　　ご家庭の方も含め、感染や濃厚接触者と認定された場合は、</a:t>
            </a:r>
            <a:r>
              <a:rPr lang="ja-JP" altLang="en-US" sz="2400" dirty="0"/>
              <a:t>　</a:t>
            </a:r>
            <a:endParaRPr lang="en-US" altLang="ja-JP" sz="2400" dirty="0"/>
          </a:p>
          <a:p>
            <a:r>
              <a:rPr kumimoji="1" lang="ja-JP" altLang="en-US" sz="2400" dirty="0"/>
              <a:t>　　速やかに幼稚園まで</a:t>
            </a:r>
            <a:r>
              <a:rPr lang="ja-JP" altLang="en-US" sz="2400" dirty="0"/>
              <a:t>ご連絡をお願いいたします。</a:t>
            </a:r>
            <a:endParaRPr lang="en-US" altLang="ja-JP" sz="2400" dirty="0"/>
          </a:p>
          <a:p>
            <a:endParaRPr kumimoji="1" lang="en-US" altLang="ja-JP" dirty="0"/>
          </a:p>
          <a:p>
            <a:endParaRPr kumimoji="1" lang="en-US" altLang="ja-JP" sz="1600" dirty="0"/>
          </a:p>
        </p:txBody>
      </p:sp>
    </p:spTree>
    <p:extLst>
      <p:ext uri="{BB962C8B-B14F-4D97-AF65-F5344CB8AC3E}">
        <p14:creationId xmlns:p14="http://schemas.microsoft.com/office/powerpoint/2010/main" val="8646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43861-918C-4F45-84E2-EB705F9C5D25}"/>
              </a:ext>
            </a:extLst>
          </p:cNvPr>
          <p:cNvSpPr>
            <a:spLocks noGrp="1"/>
          </p:cNvSpPr>
          <p:nvPr>
            <p:ph type="title"/>
          </p:nvPr>
        </p:nvSpPr>
        <p:spPr>
          <a:xfrm>
            <a:off x="838198" y="0"/>
            <a:ext cx="10515600" cy="1325563"/>
          </a:xfrm>
        </p:spPr>
        <p:txBody>
          <a:bodyPr>
            <a:normAutofit/>
          </a:bodyPr>
          <a:lstStyle/>
          <a:p>
            <a:r>
              <a:rPr kumimoji="1" lang="ja-JP" altLang="en-US" sz="3200"/>
              <a:t>学校園関係者に感染者、濃厚接触者等が発生した場合</a:t>
            </a:r>
          </a:p>
        </p:txBody>
      </p:sp>
      <p:graphicFrame>
        <p:nvGraphicFramePr>
          <p:cNvPr id="3" name="表 2">
            <a:extLst>
              <a:ext uri="{FF2B5EF4-FFF2-40B4-BE49-F238E27FC236}">
                <a16:creationId xmlns:a16="http://schemas.microsoft.com/office/drawing/2014/main" id="{5A836459-5637-9C4C-A67F-ECFEF4D37A0A}"/>
              </a:ext>
            </a:extLst>
          </p:cNvPr>
          <p:cNvGraphicFramePr>
            <a:graphicFrameLocks noGrp="1"/>
          </p:cNvGraphicFramePr>
          <p:nvPr>
            <p:extLst>
              <p:ext uri="{D42A27DB-BD31-4B8C-83A1-F6EECF244321}">
                <p14:modId xmlns:p14="http://schemas.microsoft.com/office/powerpoint/2010/main" val="3785967140"/>
              </p:ext>
            </p:extLst>
          </p:nvPr>
        </p:nvGraphicFramePr>
        <p:xfrm>
          <a:off x="838197" y="1472572"/>
          <a:ext cx="10515601" cy="4754923"/>
        </p:xfrm>
        <a:graphic>
          <a:graphicData uri="http://schemas.openxmlformats.org/drawingml/2006/table">
            <a:tbl>
              <a:tblPr firstRow="1" bandRow="1">
                <a:tableStyleId>{5940675A-B579-460E-94D1-54222C63F5DA}</a:tableStyleId>
              </a:tblPr>
              <a:tblGrid>
                <a:gridCol w="2188780">
                  <a:extLst>
                    <a:ext uri="{9D8B030D-6E8A-4147-A177-3AD203B41FA5}">
                      <a16:colId xmlns:a16="http://schemas.microsoft.com/office/drawing/2014/main" val="3506439132"/>
                    </a:ext>
                  </a:extLst>
                </a:gridCol>
                <a:gridCol w="1740230">
                  <a:extLst>
                    <a:ext uri="{9D8B030D-6E8A-4147-A177-3AD203B41FA5}">
                      <a16:colId xmlns:a16="http://schemas.microsoft.com/office/drawing/2014/main" val="1208990161"/>
                    </a:ext>
                  </a:extLst>
                </a:gridCol>
                <a:gridCol w="6586591">
                  <a:extLst>
                    <a:ext uri="{9D8B030D-6E8A-4147-A177-3AD203B41FA5}">
                      <a16:colId xmlns:a16="http://schemas.microsoft.com/office/drawing/2014/main" val="3687048285"/>
                    </a:ext>
                  </a:extLst>
                </a:gridCol>
              </a:tblGrid>
              <a:tr h="0">
                <a:tc gridSpan="2">
                  <a:txBody>
                    <a:bodyPr/>
                    <a:lstStyle/>
                    <a:p>
                      <a:pPr algn="ctr"/>
                      <a:endParaRPr lang="ja-JP" altLang="en-US" sz="1600"/>
                    </a:p>
                  </a:txBody>
                  <a:tcPr>
                    <a:lnR w="12700" cap="flat" cmpd="sng" algn="ctr">
                      <a:solidFill>
                        <a:schemeClr val="tx1"/>
                      </a:solidFill>
                      <a:prstDash val="solid"/>
                      <a:round/>
                      <a:headEnd type="none" w="med" len="med"/>
                      <a:tailEnd type="none" w="med" len="med"/>
                    </a:lnR>
                  </a:tcPr>
                </a:tc>
                <a:tc hMerge="1">
                  <a:txBody>
                    <a:bodyPr/>
                    <a:lstStyle/>
                    <a:p>
                      <a:pPr algn="ctr"/>
                      <a:endParaRPr lang="ja-JP" altLang="en-US" sz="160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a:t>出席停止の期間</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00444954"/>
                  </a:ext>
                </a:extLst>
              </a:tr>
              <a:tr h="574083">
                <a:tc gridSpan="2">
                  <a:txBody>
                    <a:bodyPr/>
                    <a:lstStyle/>
                    <a:p>
                      <a:r>
                        <a:rPr kumimoji="1" lang="ja-JP" altLang="en-US" sz="1600" dirty="0"/>
                        <a:t>児童等に感染が判明した場合</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kumimoji="1" lang="ja-JP" altLang="en-US" sz="160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感染が判明した日から、専門医が治癒と診断し、登校園を許可する日の前日までの間</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02547114"/>
                  </a:ext>
                </a:extLst>
              </a:tr>
              <a:tr h="248877">
                <a:tc rowSpan="2">
                  <a:txBody>
                    <a:bodyPr/>
                    <a:lstStyle/>
                    <a:p>
                      <a:r>
                        <a:rPr kumimoji="1" lang="ja-JP" altLang="en-US" sz="1600"/>
                        <a:t>児童等が濃厚接触者と認定された場合</a:t>
                      </a:r>
                      <a:r>
                        <a:rPr kumimoji="1" lang="en-US" altLang="ja-JP" sz="1600" dirty="0"/>
                        <a:t>※</a:t>
                      </a:r>
                      <a:endParaRPr kumimoji="1" lang="ja-JP" altLang="en-US" sz="16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症状が出た場合</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kumimoji="1" lang="ja-JP" altLang="en-US" sz="160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03255254"/>
                  </a:ext>
                </a:extLst>
              </a:tr>
              <a:tr h="370840">
                <a:tc vMerge="1">
                  <a:txBody>
                    <a:bodyPr/>
                    <a:lstStyle/>
                    <a:p>
                      <a:endParaRPr kumimoji="1" lang="ja-JP" altLang="en-US" sz="1600"/>
                    </a:p>
                  </a:txBody>
                  <a:tcPr/>
                </a:tc>
                <a:tc>
                  <a:txBody>
                    <a:bodyPr/>
                    <a:lstStyle/>
                    <a:p>
                      <a:r>
                        <a:rPr kumimoji="1" lang="ja-JP" altLang="en-US" sz="1600" dirty="0"/>
                        <a:t>症状がない場合</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600"/>
                        <a:t>濃厚接触者と認定された日から、保健所から指示された日までの間</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10524844"/>
                  </a:ext>
                </a:extLst>
              </a:tr>
              <a:tr h="370840">
                <a:tc rowSpan="2">
                  <a:txBody>
                    <a:bodyPr/>
                    <a:lstStyle/>
                    <a:p>
                      <a:r>
                        <a:rPr kumimoji="1" lang="ja-JP" altLang="en-US" sz="1600"/>
                        <a:t>同居する家族が濃厚接触者と認定された場合</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症状が出た場合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（児童等が濃厚接触者と認定される前であっても濃厚接触者として取　　</a:t>
                      </a:r>
                      <a:br>
                        <a:rPr kumimoji="1" lang="en-US" altLang="ja-JP" sz="1600" dirty="0"/>
                      </a:br>
                      <a:r>
                        <a:rPr kumimoji="1" lang="ja-JP" altLang="en-US" sz="1600"/>
                        <a:t>　り扱う）</a:t>
                      </a:r>
                      <a:r>
                        <a:rPr kumimoji="1" lang="en-US" altLang="ja-JP" sz="1600" dirty="0"/>
                        <a:t>※</a:t>
                      </a:r>
                      <a:endParaRPr kumimoji="1" lang="ja-JP" altLang="en-US" sz="160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5378541"/>
                  </a:ext>
                </a:extLst>
              </a:tr>
              <a:tr h="370840">
                <a:tc vMerge="1">
                  <a:txBody>
                    <a:bodyPr/>
                    <a:lstStyle/>
                    <a:p>
                      <a:endParaRPr kumimoji="1" lang="ja-JP" altLang="en-US" sz="160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ja-JP" altLang="en-US" sz="1600" dirty="0"/>
                        <a:t>症状がない場合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同居する家族が濃厚接触者と認定された日から、保健所から指示された日までの間</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95571289"/>
                  </a:ext>
                </a:extLst>
              </a:tr>
              <a:tr h="370840">
                <a:tc rowSpan="2">
                  <a:txBody>
                    <a:bodyPr/>
                    <a:lstStyle/>
                    <a:p>
                      <a:r>
                        <a:rPr kumimoji="1" lang="ja-JP" altLang="en-US" sz="1600"/>
                        <a:t>児童等に発熱等の風邪症状がある場合</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３日以内に治癒した場合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発熱等の風邪症状の出た日から、その症状がなくなった日（３日以内）までの間</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13322109"/>
                  </a:ext>
                </a:extLst>
              </a:tr>
              <a:tr h="370840">
                <a:tc vMerge="1">
                  <a:txBody>
                    <a:bodyPr/>
                    <a:lstStyle/>
                    <a:p>
                      <a:endParaRPr kumimoji="1" lang="ja-JP" altLang="en-US" sz="160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ja-JP" altLang="en-US" sz="1600"/>
                        <a:t>４日以上続いた場合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保健所の「帰国者・感染者相談センター」に相談するよう保護者に依頼。</a:t>
                      </a:r>
                      <a:r>
                        <a:rPr kumimoji="1" lang="en-US" altLang="ja-JP" sz="1600" dirty="0"/>
                        <a:t>PCR</a:t>
                      </a:r>
                      <a:r>
                        <a:rPr kumimoji="1" lang="ja-JP" altLang="en-US" sz="1600"/>
                        <a:t>検査を受けずに経過観察となった場合は、症状がなくなった（治癒）日までの間</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86278947"/>
                  </a:ext>
                </a:extLst>
              </a:tr>
              <a:tr h="370840">
                <a:tc gridSpan="2">
                  <a:txBody>
                    <a:bodyPr/>
                    <a:lstStyle/>
                    <a:p>
                      <a:r>
                        <a:rPr kumimoji="1" lang="ja-JP" altLang="en-US" sz="1600"/>
                        <a:t>児童等が</a:t>
                      </a:r>
                      <a:r>
                        <a:rPr kumimoji="1" lang="en-US" altLang="ja-JP" sz="1600" dirty="0"/>
                        <a:t>PCR</a:t>
                      </a:r>
                      <a:r>
                        <a:rPr kumimoji="1" lang="ja-JP" altLang="en-US" sz="1600"/>
                        <a:t>検査を受けた場合</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600" dirty="0"/>
                        <a:t>PCR</a:t>
                      </a:r>
                      <a:r>
                        <a:rPr kumimoji="1" lang="ja-JP" altLang="en-US" sz="1600" dirty="0"/>
                        <a:t>検査の結果が陰性となった場合は、受診した医療機関や保健所が指定した日までの間</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6976118"/>
                  </a:ext>
                </a:extLst>
              </a:tr>
            </a:tbl>
          </a:graphicData>
        </a:graphic>
      </p:graphicFrame>
      <p:sp>
        <p:nvSpPr>
          <p:cNvPr id="4" name="テキスト ボックス 3">
            <a:extLst>
              <a:ext uri="{FF2B5EF4-FFF2-40B4-BE49-F238E27FC236}">
                <a16:creationId xmlns:a16="http://schemas.microsoft.com/office/drawing/2014/main" id="{5993DF7C-4FD0-A54F-8F63-5269F8E018AD}"/>
              </a:ext>
            </a:extLst>
          </p:cNvPr>
          <p:cNvSpPr txBox="1"/>
          <p:nvPr/>
        </p:nvSpPr>
        <p:spPr>
          <a:xfrm>
            <a:off x="741019" y="1072462"/>
            <a:ext cx="2659726" cy="400110"/>
          </a:xfrm>
          <a:prstGeom prst="rect">
            <a:avLst/>
          </a:prstGeom>
          <a:noFill/>
        </p:spPr>
        <p:txBody>
          <a:bodyPr wrap="square" rtlCol="0">
            <a:spAutoFit/>
          </a:bodyPr>
          <a:lstStyle/>
          <a:p>
            <a:r>
              <a:rPr kumimoji="1" lang="ja-JP" altLang="en-US" sz="2000" b="1" dirty="0"/>
              <a:t>出席停止の取り扱い</a:t>
            </a:r>
          </a:p>
        </p:txBody>
      </p:sp>
    </p:spTree>
    <p:extLst>
      <p:ext uri="{BB962C8B-B14F-4D97-AF65-F5344CB8AC3E}">
        <p14:creationId xmlns:p14="http://schemas.microsoft.com/office/powerpoint/2010/main" val="427791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43861-918C-4F45-84E2-EB705F9C5D25}"/>
              </a:ext>
            </a:extLst>
          </p:cNvPr>
          <p:cNvSpPr>
            <a:spLocks noGrp="1"/>
          </p:cNvSpPr>
          <p:nvPr>
            <p:ph type="title"/>
          </p:nvPr>
        </p:nvSpPr>
        <p:spPr>
          <a:xfrm>
            <a:off x="838200" y="0"/>
            <a:ext cx="10515600" cy="1325563"/>
          </a:xfrm>
        </p:spPr>
        <p:txBody>
          <a:bodyPr>
            <a:normAutofit/>
          </a:bodyPr>
          <a:lstStyle/>
          <a:p>
            <a:r>
              <a:rPr kumimoji="1" lang="ja-JP" altLang="en-US" sz="3200"/>
              <a:t>学校園関係者に感染者、濃厚接触者等が発生した場合</a:t>
            </a:r>
          </a:p>
        </p:txBody>
      </p:sp>
      <p:graphicFrame>
        <p:nvGraphicFramePr>
          <p:cNvPr id="3" name="表 2">
            <a:extLst>
              <a:ext uri="{FF2B5EF4-FFF2-40B4-BE49-F238E27FC236}">
                <a16:creationId xmlns:a16="http://schemas.microsoft.com/office/drawing/2014/main" id="{5A836459-5637-9C4C-A67F-ECFEF4D37A0A}"/>
              </a:ext>
            </a:extLst>
          </p:cNvPr>
          <p:cNvGraphicFramePr>
            <a:graphicFrameLocks noGrp="1"/>
          </p:cNvGraphicFramePr>
          <p:nvPr>
            <p:extLst>
              <p:ext uri="{D42A27DB-BD31-4B8C-83A1-F6EECF244321}">
                <p14:modId xmlns:p14="http://schemas.microsoft.com/office/powerpoint/2010/main" val="187994251"/>
              </p:ext>
            </p:extLst>
          </p:nvPr>
        </p:nvGraphicFramePr>
        <p:xfrm>
          <a:off x="838199" y="1503399"/>
          <a:ext cx="10515601" cy="5029200"/>
        </p:xfrm>
        <a:graphic>
          <a:graphicData uri="http://schemas.openxmlformats.org/drawingml/2006/table">
            <a:tbl>
              <a:tblPr firstRow="1" bandRow="1">
                <a:tableStyleId>{5940675A-B579-460E-94D1-54222C63F5DA}</a:tableStyleId>
              </a:tblPr>
              <a:tblGrid>
                <a:gridCol w="1750889">
                  <a:extLst>
                    <a:ext uri="{9D8B030D-6E8A-4147-A177-3AD203B41FA5}">
                      <a16:colId xmlns:a16="http://schemas.microsoft.com/office/drawing/2014/main" val="3506439132"/>
                    </a:ext>
                  </a:extLst>
                </a:gridCol>
                <a:gridCol w="1941815">
                  <a:extLst>
                    <a:ext uri="{9D8B030D-6E8A-4147-A177-3AD203B41FA5}">
                      <a16:colId xmlns:a16="http://schemas.microsoft.com/office/drawing/2014/main" val="2290145590"/>
                    </a:ext>
                  </a:extLst>
                </a:gridCol>
                <a:gridCol w="6822897">
                  <a:extLst>
                    <a:ext uri="{9D8B030D-6E8A-4147-A177-3AD203B41FA5}">
                      <a16:colId xmlns:a16="http://schemas.microsoft.com/office/drawing/2014/main" val="3687048285"/>
                    </a:ext>
                  </a:extLst>
                </a:gridCol>
              </a:tblGrid>
              <a:tr h="0">
                <a:tc gridSpan="2">
                  <a:txBody>
                    <a:bodyPr/>
                    <a:lstStyle/>
                    <a:p>
                      <a:pPr algn="ctr"/>
                      <a:endParaRPr lang="ja-JP" altLang="en-US" sz="1600"/>
                    </a:p>
                  </a:txBody>
                  <a:tcP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a:t>臨時休業の期間</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00444954"/>
                  </a:ext>
                </a:extLst>
              </a:tr>
              <a:tr h="822960">
                <a:tc rowSpan="2">
                  <a:txBody>
                    <a:bodyPr/>
                    <a:lstStyle/>
                    <a:p>
                      <a:r>
                        <a:rPr kumimoji="1" lang="ja-JP" altLang="en-US" sz="1600"/>
                        <a:t>児童等の感染が判明した場合</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600"/>
                        <a:t>学校園の臨時休業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消毒及び保健所による感染経路の確認のため、一時、学校園を臨時休業とする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・感染の判明が登校園前（始業時刻前）：当日と翌日</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・感染の判明が登校園後（始業時刻後）：翌日と翌々日（当日は下校）</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・学校園休業日：最初の登校園日とその翌日</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02547114"/>
                  </a:ext>
                </a:extLst>
              </a:tr>
              <a:tr h="370840">
                <a:tc vMerge="1">
                  <a:txBody>
                    <a:bodyPr/>
                    <a:lstStyle/>
                    <a:p>
                      <a:endParaRPr kumimoji="1" lang="ja-JP" altLang="en-US" sz="160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学級の臨時休業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感染が判明した児童等が在籍する学級は、学校園医への相談・協議のうえ、当該児童等の最終登校園日の翌日から１４日間（当該児童等が使用する手洗い場やトイレなどで頻繁に接触する学級も同様とする）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10524844"/>
                  </a:ext>
                </a:extLst>
              </a:tr>
              <a:tr h="370840">
                <a:tc rowSpan="3">
                  <a:txBody>
                    <a:bodyPr/>
                    <a:lstStyle/>
                    <a:p>
                      <a:r>
                        <a:rPr kumimoji="1" lang="ja-JP" altLang="en-US" sz="1600"/>
                        <a:t>児童等が濃厚接触者と認定された場合</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学級の臨時休業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学級内に２人以上の濃厚接触者が発生した場合や風邪等の症状により出席停止となった児童等が、学級内の在籍児童数の約２０％に達した場合は、学校園医と相談の上、当該学級を１４日間臨時休業とする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5378541"/>
                  </a:ext>
                </a:extLst>
              </a:tr>
              <a:tr h="370840">
                <a:tc vMerge="1">
                  <a:txBody>
                    <a:bodyPr/>
                    <a:lstStyle/>
                    <a:p>
                      <a:endParaRPr kumimoji="1" lang="ja-JP" altLang="en-US" sz="160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ja-JP" altLang="en-US" sz="1600"/>
                        <a:t>学年の臨時休業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臨時休業とした学級が当該学年に２学級以上となった場合は、学校園医と相談の上、１４日間臨時休業とする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95571289"/>
                  </a:ext>
                </a:extLst>
              </a:tr>
              <a:tr h="370840">
                <a:tc vMerge="1">
                  <a:txBody>
                    <a:bodyPr/>
                    <a:lstStyle/>
                    <a:p>
                      <a:endParaRPr kumimoji="1" lang="ja-JP" altLang="en-US" sz="160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a:t>学校園の臨時休業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臨時休業とした学年が２学年以上となった場合は、学校園医と相談の上、１４日間臨時休業とする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13322109"/>
                  </a:ext>
                </a:extLst>
              </a:tr>
              <a:tr h="370840">
                <a:tc gridSpan="2">
                  <a:txBody>
                    <a:bodyPr/>
                    <a:lstStyle/>
                    <a:p>
                      <a:r>
                        <a:rPr kumimoji="1" lang="ja-JP" altLang="en-US" sz="1600"/>
                        <a:t>感染経路が判明している場合</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r>
                        <a:rPr kumimoji="1" lang="ja-JP" altLang="en-US" sz="1600"/>
                        <a:t>学校外で感染したことが明らかで、他の児童等に感染を広めている恐れが低い場合は臨時休業を実施しない場合がある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6976118"/>
                  </a:ext>
                </a:extLst>
              </a:tr>
            </a:tbl>
          </a:graphicData>
        </a:graphic>
      </p:graphicFrame>
      <p:sp>
        <p:nvSpPr>
          <p:cNvPr id="4" name="テキスト ボックス 3">
            <a:extLst>
              <a:ext uri="{FF2B5EF4-FFF2-40B4-BE49-F238E27FC236}">
                <a16:creationId xmlns:a16="http://schemas.microsoft.com/office/drawing/2014/main" id="{5993DF7C-4FD0-A54F-8F63-5269F8E018AD}"/>
              </a:ext>
            </a:extLst>
          </p:cNvPr>
          <p:cNvSpPr txBox="1"/>
          <p:nvPr/>
        </p:nvSpPr>
        <p:spPr>
          <a:xfrm>
            <a:off x="756006" y="1125508"/>
            <a:ext cx="2322786" cy="400110"/>
          </a:xfrm>
          <a:prstGeom prst="rect">
            <a:avLst/>
          </a:prstGeom>
          <a:noFill/>
        </p:spPr>
        <p:txBody>
          <a:bodyPr wrap="square" rtlCol="0">
            <a:spAutoFit/>
          </a:bodyPr>
          <a:lstStyle/>
          <a:p>
            <a:r>
              <a:rPr kumimoji="1" lang="ja-JP" altLang="en-US" sz="2000" b="1"/>
              <a:t>臨時休業の取扱い</a:t>
            </a:r>
          </a:p>
        </p:txBody>
      </p:sp>
    </p:spTree>
    <p:extLst>
      <p:ext uri="{BB962C8B-B14F-4D97-AF65-F5344CB8AC3E}">
        <p14:creationId xmlns:p14="http://schemas.microsoft.com/office/powerpoint/2010/main" val="37826992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593</Words>
  <Application>Microsoft Office PowerPoint</Application>
  <PresentationFormat>ワイド画面</PresentationFormat>
  <Paragraphs>55</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PowerPoint プレゼンテーション</vt:lpstr>
      <vt:lpstr>学校園関係者に感染者、濃厚接触者等が発生した場合</vt:lpstr>
      <vt:lpstr>学校園関係者に感染者、濃厚接触者等が発生した場合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宝塚市立学校園における 新型コロナウイルス感染症対策マニュアル</dc:title>
  <dc:creator>杉本 隆史</dc:creator>
  <cp:lastModifiedBy>大冨 亜紀</cp:lastModifiedBy>
  <cp:revision>20</cp:revision>
  <cp:lastPrinted>2020-06-17T03:47:20Z</cp:lastPrinted>
  <dcterms:created xsi:type="dcterms:W3CDTF">2020-06-04T01:12:10Z</dcterms:created>
  <dcterms:modified xsi:type="dcterms:W3CDTF">2020-06-17T03:49:08Z</dcterms:modified>
</cp:coreProperties>
</file>